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9329" autoAdjust="0"/>
  </p:normalViewPr>
  <p:slideViewPr>
    <p:cSldViewPr snapToGrid="0">
      <p:cViewPr varScale="1">
        <p:scale>
          <a:sx n="74" d="100"/>
          <a:sy n="74" d="100"/>
        </p:scale>
        <p:origin x="1290"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9/2/2019 5:23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9/2/2019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NuGet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GraphServiceClient</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.NET SDK</a:t>
            </a:r>
          </a:p>
          <a:p>
            <a:r>
              <a:rPr lang="en-US" dirty="0" err="1">
                <a:latin typeface="Courier New" panose="02070309020205020404" pitchFamily="49" charset="0"/>
                <a:cs typeface="Courier New" panose="02070309020205020404" pitchFamily="49" charset="0"/>
              </a:rPr>
              <a:t>Microsoft.Graph</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775420"/>
            <a:ext cx="11533187" cy="5256824"/>
          </a:xfrm>
        </p:spPr>
        <p:txBody>
          <a:bodyPr/>
          <a:lstStyle/>
          <a:p>
            <a:pPr>
              <a:lnSpc>
                <a:spcPct val="100000"/>
              </a:lnSpc>
            </a:pPr>
            <a:r>
              <a:rPr lang="en-US" dirty="0"/>
              <a:t>First, obtain an access token from Azure AD by authenticating:</a:t>
            </a:r>
          </a:p>
          <a:p>
            <a:pPr>
              <a:lnSpc>
                <a:spcPct val="100000"/>
              </a:lnSpc>
            </a:pPr>
            <a:endParaRPr lang="en-US" dirty="0"/>
          </a:p>
          <a:p>
            <a:pPr>
              <a:lnSpc>
                <a:spcPct val="100000"/>
              </a:lnSpc>
            </a:pPr>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Task&lt;</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&gt; </a:t>
            </a:r>
            <a:r>
              <a:rPr lang="en-US" sz="1200" dirty="0" err="1">
                <a:solidFill>
                  <a:srgbClr val="000000"/>
                </a:solidFill>
                <a:latin typeface="Consolas" panose="020B0609020204030204" pitchFamily="49" charset="0"/>
              </a:rPr>
              <a:t>GetUserAccessTokenAsync</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IConfidentialClientApplication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ConfidentialClientApplicationBuilder.Create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appId</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WithRedirectUri</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redirectUri</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WithClientSecret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appSecret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.Build();</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 </a:t>
            </a:r>
            <a:r>
              <a:rPr lang="en-US" sz="1200" dirty="0" err="1">
                <a:solidFill>
                  <a:srgbClr val="000000"/>
                </a:solidFill>
                <a:latin typeface="Consolas" panose="020B0609020204030204" pitchFamily="49" charset="0"/>
              </a:rPr>
              <a:t>ClaimsPrincipal.Current.FindFirst</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ClaimTypes.NameIdentifier</a:t>
            </a:r>
            <a:r>
              <a:rPr lang="en-US" sz="1200" dirty="0">
                <a:solidFill>
                  <a:srgbClr val="000000"/>
                </a:solidFill>
                <a:latin typeface="Consolas" panose="020B0609020204030204" pitchFamily="49" charset="0"/>
              </a:rPr>
              <a:t>).Value;</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SessionTokenStore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tokenStore</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SessionTokenStore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signedInUserId</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HttpContext.Current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tokenStore.Initialize</a:t>
            </a:r>
            <a:r>
              <a:rPr lang="en-US" sz="1200" dirty="0">
                <a:solidFill>
                  <a:srgbClr val="000000"/>
                </a:solidFill>
                <a:latin typeface="Consolas" panose="020B0609020204030204" pitchFamily="49" charset="0"/>
              </a:rPr>
              <a:t>(</a:t>
            </a:r>
            <a:r>
              <a:rPr lang="en-US" sz="1200" dirty="0" err="1">
                <a:solidFill>
                  <a:srgbClr val="000000"/>
                </a:solidFill>
                <a:latin typeface="Consolas" panose="020B0609020204030204" pitchFamily="49" charset="0"/>
              </a:rPr>
              <a:t>cca.UserTokenCache</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IEnumerable</a:t>
            </a:r>
            <a:r>
              <a:rPr lang="en-US" sz="1200" dirty="0">
                <a:solidFill>
                  <a:srgbClr val="000000"/>
                </a:solidFill>
                <a:latin typeface="Consolas" panose="020B0609020204030204" pitchFamily="49" charset="0"/>
              </a:rPr>
              <a:t>&lt;</a:t>
            </a:r>
            <a:r>
              <a:rPr lang="en-US" sz="1200" dirty="0" err="1">
                <a:solidFill>
                  <a:srgbClr val="000000"/>
                </a:solidFill>
                <a:latin typeface="Consolas" panose="020B0609020204030204" pitchFamily="49" charset="0"/>
              </a:rPr>
              <a:t>IAccount</a:t>
            </a:r>
            <a:r>
              <a:rPr lang="en-US" sz="1200" dirty="0">
                <a:solidFill>
                  <a:srgbClr val="000000"/>
                </a:solidFill>
                <a:latin typeface="Consolas" panose="020B0609020204030204" pitchFamily="49" charset="0"/>
              </a:rPr>
              <a:t>&gt; accounts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cca.GetAccountsAsync</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scopes = </a:t>
            </a:r>
            <a:r>
              <a:rPr lang="en-US" sz="1200" dirty="0" err="1">
                <a:solidFill>
                  <a:srgbClr val="000000"/>
                </a:solidFill>
                <a:latin typeface="Consolas" panose="020B0609020204030204" pitchFamily="49" charset="0"/>
              </a:rPr>
              <a:t>graphScopes.Split</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 '</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var</a:t>
            </a:r>
            <a:r>
              <a:rPr lang="en-US" sz="1200" dirty="0">
                <a:solidFill>
                  <a:srgbClr val="000000"/>
                </a:solidFill>
                <a:latin typeface="Consolas" panose="020B0609020204030204" pitchFamily="49" charset="0"/>
              </a:rPr>
              <a:t> result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cca.AcquireTokenSilent</a:t>
            </a:r>
            <a:r>
              <a:rPr lang="en-US" sz="1200" dirty="0">
                <a:solidFill>
                  <a:srgbClr val="000000"/>
                </a:solidFill>
                <a:latin typeface="Consolas" panose="020B0609020204030204" pitchFamily="49" charset="0"/>
              </a:rPr>
              <a:t>(scopes, </a:t>
            </a:r>
            <a:r>
              <a:rPr lang="en-US" sz="1200" dirty="0" err="1">
                <a:solidFill>
                  <a:srgbClr val="000000"/>
                </a:solidFill>
                <a:latin typeface="Consolas" panose="020B0609020204030204" pitchFamily="49" charset="0"/>
              </a:rPr>
              <a:t>accounts.FirstOrDefault</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ExecuteAsync</a:t>
            </a:r>
            <a:r>
              <a:rPr lang="en-US" sz="1200" dirty="0">
                <a:solidFill>
                  <a:srgbClr val="000000"/>
                </a:solidFill>
                <a:latin typeface="Consolas" panose="020B0609020204030204" pitchFamily="49" charset="0"/>
              </a:rPr>
              <a:t>();</a:t>
            </a:r>
          </a:p>
          <a:p>
            <a:pPr>
              <a:lnSpc>
                <a:spcPct val="100000"/>
              </a:lnSpc>
            </a:pPr>
            <a:endParaRPr lang="en-US" sz="1200" dirty="0">
              <a:solidFill>
                <a:srgbClr val="000000"/>
              </a:solidFill>
              <a:latin typeface="Consolas" panose="020B0609020204030204" pitchFamily="49" charset="0"/>
            </a:endParaRPr>
          </a:p>
          <a:p>
            <a:pPr>
              <a:lnSpc>
                <a:spcPct val="100000"/>
              </a:lnSpc>
            </a:pP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result.AccessToken</a:t>
            </a:r>
            <a:r>
              <a:rPr lang="en-US" sz="1200" dirty="0">
                <a:solidFill>
                  <a:srgbClr val="000000"/>
                </a:solidFill>
                <a:latin typeface="Consolas" panose="020B0609020204030204" pitchFamily="49" charset="0"/>
              </a:rPr>
              <a:t>;</a:t>
            </a:r>
          </a:p>
          <a:p>
            <a:pPr>
              <a:lnSpc>
                <a:spcPct val="100000"/>
              </a:lnSpc>
            </a:pPr>
            <a:r>
              <a:rPr lang="en-US" sz="1200" dirty="0">
                <a:solidFill>
                  <a:srgbClr val="000000"/>
                </a:solidFill>
                <a:latin typeface="Consolas" panose="020B0609020204030204" pitchFamily="49" charset="0"/>
              </a:rPr>
              <a:t>}</a:t>
            </a:r>
          </a:p>
          <a:p>
            <a:pPr>
              <a:lnSpc>
                <a:spcPct val="100000"/>
              </a:lnSpc>
            </a:pP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Obtaining a </a:t>
            </a:r>
            <a:r>
              <a:rPr lang="en-US" dirty="0" err="1"/>
              <a:t>GraphServiceClient</a:t>
            </a:r>
            <a:r>
              <a:rPr lang="en-US" dirty="0"/>
              <a:t> (API)</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606983"/>
            <a:ext cx="11533187" cy="5172185"/>
          </a:xfrm>
        </p:spPr>
        <p:txBody>
          <a:bodyPr/>
          <a:lstStyle/>
          <a:p>
            <a:r>
              <a:rPr lang="en-US" dirty="0"/>
              <a:t>Then, use the access token to create an instance of the </a:t>
            </a:r>
            <a:r>
              <a:rPr lang="en-US" dirty="0" err="1">
                <a:latin typeface="Courier New" panose="02070309020205020404" pitchFamily="49" charset="0"/>
                <a:cs typeface="Courier New" panose="02070309020205020404" pitchFamily="49" charset="0"/>
              </a:rPr>
              <a:t>GraphServiceClient</a:t>
            </a:r>
            <a:r>
              <a:rPr lang="en-US" dirty="0"/>
              <a:t> to call the Microsoft Graph API:</a:t>
            </a:r>
          </a:p>
          <a:p>
            <a:endParaRPr lang="en-US" dirty="0"/>
          </a:p>
          <a:p>
            <a:r>
              <a:rPr lang="en-US" sz="1200" dirty="0">
                <a:solidFill>
                  <a:srgbClr val="0000FF"/>
                </a:solidFill>
                <a:latin typeface="Consolas" panose="020B0609020204030204" pitchFamily="49" charset="0"/>
              </a:rPr>
              <a:t>public</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static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GetAuthenticatedClient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DelegateAuthenticationProvider</a:t>
            </a:r>
            <a:r>
              <a:rPr lang="en-US" sz="1200" dirty="0">
                <a:solidFill>
                  <a:srgbClr val="000000"/>
                </a:solidFill>
                <a:latin typeface="Consolas" panose="020B0609020204030204" pitchFamily="49" charset="0"/>
              </a:rPr>
              <a:t> provider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DelegateAuthenticationProvider</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async</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requestMessage</a:t>
            </a:r>
            <a:r>
              <a:rPr lang="en-US" sz="1200" dirty="0">
                <a:solidFill>
                  <a:srgbClr val="000000"/>
                </a:solidFill>
                <a:latin typeface="Consolas" panose="020B0609020204030204" pitchFamily="49" charset="0"/>
              </a:rPr>
              <a:t>) =&gt; {</a:t>
            </a: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string</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accessToken</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await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SampleAuthProvider.Instance.GetUserAccessTokenAsync</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requestMessage.Headers.Authorization</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AuthenticationHeaderValue</a:t>
            </a:r>
            <a:r>
              <a:rPr lang="en-US" sz="1200" dirty="0">
                <a:solidFill>
                  <a:srgbClr val="000000"/>
                </a:solidFill>
                <a:latin typeface="Consolas" panose="020B0609020204030204" pitchFamily="49" charset="0"/>
              </a:rPr>
              <a:t>(</a:t>
            </a:r>
            <a:r>
              <a:rPr lang="en-US" sz="1200" dirty="0">
                <a:solidFill>
                  <a:srgbClr val="A31515"/>
                </a:solidFill>
                <a:latin typeface="Consolas" panose="020B0609020204030204" pitchFamily="49" charset="0"/>
              </a:rPr>
              <a:t>"bearer"</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accessToken</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        });</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graphClient</a:t>
            </a:r>
            <a:r>
              <a:rPr lang="en-US" sz="1200" dirty="0">
                <a:solidFill>
                  <a:srgbClr val="000000"/>
                </a:solidFill>
                <a:latin typeface="Consolas" panose="020B0609020204030204" pitchFamily="49" charset="0"/>
              </a:rPr>
              <a:t> = </a:t>
            </a:r>
            <a:r>
              <a:rPr lang="en-US" sz="1200" dirty="0">
                <a:solidFill>
                  <a:srgbClr val="0000FF"/>
                </a:solidFill>
                <a:latin typeface="Consolas" panose="020B0609020204030204" pitchFamily="49" charset="0"/>
              </a:rPr>
              <a:t>new</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GraphServiceClient</a:t>
            </a:r>
            <a:r>
              <a:rPr lang="en-US" sz="1200" dirty="0">
                <a:solidFill>
                  <a:srgbClr val="000000"/>
                </a:solidFill>
                <a:latin typeface="Consolas" panose="020B0609020204030204" pitchFamily="49" charset="0"/>
              </a:rPr>
              <a:t>(provider);</a:t>
            </a:r>
          </a:p>
          <a:p>
            <a:endParaRPr lang="en-US" sz="1200" dirty="0">
              <a:solidFill>
                <a:srgbClr val="000000"/>
              </a:solidFill>
              <a:latin typeface="Consolas" panose="020B0609020204030204" pitchFamily="49" charset="0"/>
            </a:endParaRPr>
          </a:p>
          <a:p>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return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graphClient</a:t>
            </a:r>
            <a:r>
              <a:rPr lang="en-US" sz="1200" dirty="0">
                <a:solidFill>
                  <a:srgbClr val="000000"/>
                </a:solidFill>
                <a:latin typeface="Consolas" panose="020B0609020204030204" pitchFamily="49" charset="0"/>
              </a:rPr>
              <a:t>;</a:t>
            </a:r>
          </a:p>
          <a:p>
            <a:r>
              <a:rPr lang="en-US" sz="1200" dirty="0">
                <a:solidFill>
                  <a:srgbClr val="000000"/>
                </a:solidFill>
                <a:latin typeface="Consolas" panose="020B06090202040302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3" name="Picture 2">
            <a:extLst>
              <a:ext uri="{FF2B5EF4-FFF2-40B4-BE49-F238E27FC236}">
                <a16:creationId xmlns:a16="http://schemas.microsoft.com/office/drawing/2014/main" id="{4CC47C0A-2584-4BFE-A859-09EC687D049C}"/>
              </a:ext>
            </a:extLst>
          </p:cNvPr>
          <p:cNvPicPr>
            <a:picLocks noChangeAspect="1"/>
          </p:cNvPicPr>
          <p:nvPr/>
        </p:nvPicPr>
        <p:blipFill>
          <a:blip r:embed="rId2"/>
          <a:stretch>
            <a:fillRect/>
          </a:stretch>
        </p:blipFill>
        <p:spPr>
          <a:xfrm>
            <a:off x="4675021" y="1871607"/>
            <a:ext cx="2351421" cy="2741591"/>
          </a:xfrm>
          <a:prstGeom prst="rect">
            <a:avLst/>
          </a:prstGeom>
        </p:spPr>
      </p:pic>
      <p:pic>
        <p:nvPicPr>
          <p:cNvPr id="10" name="Picture 9">
            <a:extLst>
              <a:ext uri="{FF2B5EF4-FFF2-40B4-BE49-F238E27FC236}">
                <a16:creationId xmlns:a16="http://schemas.microsoft.com/office/drawing/2014/main" id="{215E0F81-6799-498F-9EE3-7C7ECEBA9B80}"/>
              </a:ext>
            </a:extLst>
          </p:cNvPr>
          <p:cNvPicPr>
            <a:picLocks noChangeAspect="1"/>
          </p:cNvPicPr>
          <p:nvPr/>
        </p:nvPicPr>
        <p:blipFill>
          <a:blip r:embed="rId3"/>
          <a:stretch>
            <a:fillRect/>
          </a:stretch>
        </p:blipFill>
        <p:spPr>
          <a:xfrm>
            <a:off x="465138" y="2008914"/>
            <a:ext cx="2933700" cy="2466975"/>
          </a:xfrm>
          <a:prstGeom prst="rect">
            <a:avLst/>
          </a:prstGeom>
        </p:spPr>
      </p:pic>
      <p:pic>
        <p:nvPicPr>
          <p:cNvPr id="2" name="Picture 1">
            <a:extLst>
              <a:ext uri="{FF2B5EF4-FFF2-40B4-BE49-F238E27FC236}">
                <a16:creationId xmlns:a16="http://schemas.microsoft.com/office/drawing/2014/main" id="{92377B33-15A1-4216-B003-A5DBC5CB650B}"/>
              </a:ext>
            </a:extLst>
          </p:cNvPr>
          <p:cNvPicPr>
            <a:picLocks noChangeAspect="1"/>
          </p:cNvPicPr>
          <p:nvPr/>
        </p:nvPicPr>
        <p:blipFill>
          <a:blip r:embed="rId4"/>
          <a:stretch>
            <a:fillRect/>
          </a:stretch>
        </p:blipFill>
        <p:spPr>
          <a:xfrm>
            <a:off x="8077200" y="2211200"/>
            <a:ext cx="3748265" cy="2101224"/>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1013</Words>
  <Application>Microsoft Office PowerPoint</Application>
  <PresentationFormat>Custom</PresentationFormat>
  <Paragraphs>128</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Consolas</vt:lpstr>
      <vt:lpstr>Courier New</vt:lpstr>
      <vt:lpstr>Segoe UI</vt:lpstr>
      <vt:lpstr>Segoe UI Light</vt:lpstr>
      <vt:lpstr>Segoe UI Semibold</vt:lpstr>
      <vt:lpstr>Wingdings</vt:lpstr>
      <vt:lpstr>Office 365 PPT Template - 2017</vt:lpstr>
      <vt:lpstr>Build MVC apps with the Microsoft Graph .NET SDK</vt:lpstr>
      <vt:lpstr>Incorporate the Microsoft Graph into a web application</vt:lpstr>
      <vt:lpstr>NuGet Packages</vt:lpstr>
      <vt:lpstr>Obtaining a GraphServiceClient (API)</vt:lpstr>
      <vt:lpstr>Obtaining a GraphServiceClient (API)</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2019-09-02T21:23:37Z</dcterms:modified>
</cp:coreProperties>
</file>